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5" r:id="rId10"/>
    <p:sldId id="266" r:id="rId11"/>
    <p:sldId id="264" r:id="rId12"/>
  </p:sldIdLst>
  <p:sldSz cx="18288000" cy="10287000"/>
  <p:notesSz cx="6858000" cy="9144000"/>
  <p:embeddedFontLst>
    <p:embeddedFont>
      <p:font typeface="Proxima Nova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 Bold" panose="020B0604020202020204" charset="0"/>
      <p:regular r:id="rId18"/>
    </p:embeddedFont>
    <p:embeddedFont>
      <p:font typeface="Proxima Nova" panose="020B0604020202020204" charset="0"/>
      <p:regular r:id="rId19"/>
    </p:embeddedFont>
    <p:embeddedFont>
      <p:font typeface="Radley" panose="020B0604020202020204" charset="0"/>
      <p:regular r:id="rId20"/>
    </p:embeddedFont>
    <p:embeddedFont>
      <p:font typeface="Carlito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C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D2739-BDF2-441E-80AC-15759278570C}" v="1" dt="2025-11-16T12:57:47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h Ibraheem Abdo Hussein" userId="69b3f8ca46036777" providerId="LiveId" clId="{5B69D144-3B32-435F-B349-02DAF7DFCA64}"/>
    <pc:docChg chg="addSld modSld">
      <pc:chgData name="Abdullah Ibraheem Abdo Hussein" userId="69b3f8ca46036777" providerId="LiveId" clId="{5B69D144-3B32-435F-B349-02DAF7DFCA64}" dt="2025-11-16T12:57:50.692" v="5" actId="962"/>
      <pc:docMkLst>
        <pc:docMk/>
      </pc:docMkLst>
      <pc:sldChg chg="addSp modSp new mod">
        <pc:chgData name="Abdullah Ibraheem Abdo Hussein" userId="69b3f8ca46036777" providerId="LiveId" clId="{5B69D144-3B32-435F-B349-02DAF7DFCA64}" dt="2025-11-16T12:57:50.692" v="5" actId="962"/>
        <pc:sldMkLst>
          <pc:docMk/>
          <pc:sldMk cId="3132417573" sldId="267"/>
        </pc:sldMkLst>
        <pc:picChg chg="add mod">
          <ac:chgData name="Abdullah Ibraheem Abdo Hussein" userId="69b3f8ca46036777" providerId="LiveId" clId="{5B69D144-3B32-435F-B349-02DAF7DFCA64}" dt="2025-11-16T12:57:50.692" v="5" actId="962"/>
          <ac:picMkLst>
            <pc:docMk/>
            <pc:sldMk cId="3132417573" sldId="267"/>
            <ac:picMk id="3" creationId="{8CC1CC36-83CE-6C58-415E-3E2406EB66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2700"/>
            <a:ext cx="9144000" cy="10299700"/>
            <a:chOff x="0" y="0"/>
            <a:chExt cx="786406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6406" cy="885799"/>
            </a:xfrm>
            <a:custGeom>
              <a:avLst/>
              <a:gdLst/>
              <a:ahLst/>
              <a:cxnLst/>
              <a:rect l="l" t="t" r="r" b="b"/>
              <a:pathLst>
                <a:path w="786406" h="885799">
                  <a:moveTo>
                    <a:pt x="0" y="0"/>
                  </a:moveTo>
                  <a:lnTo>
                    <a:pt x="786406" y="0"/>
                  </a:lnTo>
                  <a:lnTo>
                    <a:pt x="786406" y="885799"/>
                  </a:lnTo>
                  <a:lnTo>
                    <a:pt x="0" y="885799"/>
                  </a:lnTo>
                  <a:close/>
                </a:path>
              </a:pathLst>
            </a:custGeom>
            <a:blipFill>
              <a:blip r:embed="rId2"/>
              <a:stretch>
                <a:fillRect t="-157" b="-15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1785" y="666750"/>
            <a:ext cx="6886575" cy="5651974"/>
            <a:chOff x="0" y="0"/>
            <a:chExt cx="9182100" cy="753596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9182100" cy="5621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67"/>
                </a:lnSpc>
              </a:pPr>
              <a:r>
                <a:rPr lang="en-US" sz="7425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National Bank Network Infrastructure 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48490"/>
              <a:ext cx="9182100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D9DCEE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Cisco &amp; FortiGate Integration Simulated in GNS3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1785" y="9250680"/>
            <a:ext cx="6871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Team Members and Supervisors Listed Below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0" y="-153988"/>
            <a:ext cx="2533641" cy="2363788"/>
          </a:xfrm>
          <a:prstGeom prst="ellipse">
            <a:avLst/>
          </a:prstGeom>
          <a:ln>
            <a:noFill/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921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2950" y="666750"/>
            <a:ext cx="5448300" cy="2679055"/>
            <a:chOff x="0" y="0"/>
            <a:chExt cx="1739684" cy="8554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9684" cy="855443"/>
            </a:xfrm>
            <a:custGeom>
              <a:avLst/>
              <a:gdLst/>
              <a:ahLst/>
              <a:cxnLst/>
              <a:rect l="l" t="t" r="r" b="b"/>
              <a:pathLst>
                <a:path w="1739684" h="855443">
                  <a:moveTo>
                    <a:pt x="0" y="0"/>
                  </a:moveTo>
                  <a:lnTo>
                    <a:pt x="1739684" y="0"/>
                  </a:lnTo>
                  <a:lnTo>
                    <a:pt x="1739684" y="855443"/>
                  </a:lnTo>
                  <a:lnTo>
                    <a:pt x="0" y="855443"/>
                  </a:lnTo>
                  <a:close/>
                </a:path>
              </a:pathLst>
            </a:custGeom>
            <a:blipFill>
              <a:blip r:embed="rId2"/>
              <a:stretch>
                <a:fillRect l="-48" r="-4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419850" y="666750"/>
            <a:ext cx="5448300" cy="2688044"/>
            <a:chOff x="0" y="0"/>
            <a:chExt cx="1739684" cy="8583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9684" cy="858313"/>
            </a:xfrm>
            <a:custGeom>
              <a:avLst/>
              <a:gdLst/>
              <a:ahLst/>
              <a:cxnLst/>
              <a:rect l="l" t="t" r="r" b="b"/>
              <a:pathLst>
                <a:path w="1739684" h="858313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3"/>
              <a:stretch>
                <a:fillRect l="-216" r="-21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666750"/>
            <a:ext cx="5448300" cy="2688044"/>
            <a:chOff x="0" y="0"/>
            <a:chExt cx="1739684" cy="8583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9684" cy="858313"/>
            </a:xfrm>
            <a:custGeom>
              <a:avLst/>
              <a:gdLst/>
              <a:ahLst/>
              <a:cxnLst/>
              <a:rect l="l" t="t" r="r" b="b"/>
              <a:pathLst>
                <a:path w="1739684" h="858313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4"/>
              <a:stretch>
                <a:fillRect l="-216" r="-21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2950" y="5148214"/>
            <a:ext cx="5448300" cy="2681336"/>
            <a:chOff x="0" y="0"/>
            <a:chExt cx="1739684" cy="8561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9684" cy="856171"/>
            </a:xfrm>
            <a:custGeom>
              <a:avLst/>
              <a:gdLst/>
              <a:ahLst/>
              <a:cxnLst/>
              <a:rect l="l" t="t" r="r" b="b"/>
              <a:pathLst>
                <a:path w="1739684" h="856171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5"/>
              <a:stretch>
                <a:fillRect l="-90" r="-9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19850" y="5142230"/>
            <a:ext cx="5448300" cy="2687320"/>
            <a:chOff x="0" y="0"/>
            <a:chExt cx="1739684" cy="8580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9684" cy="858082"/>
            </a:xfrm>
            <a:custGeom>
              <a:avLst/>
              <a:gdLst/>
              <a:ahLst/>
              <a:cxnLst/>
              <a:rect l="l" t="t" r="r" b="b"/>
              <a:pathLst>
                <a:path w="1739684" h="858082">
                  <a:moveTo>
                    <a:pt x="0" y="0"/>
                  </a:moveTo>
                  <a:lnTo>
                    <a:pt x="1739684" y="0"/>
                  </a:lnTo>
                  <a:lnTo>
                    <a:pt x="1739684" y="858082"/>
                  </a:lnTo>
                  <a:lnTo>
                    <a:pt x="0" y="858082"/>
                  </a:lnTo>
                  <a:close/>
                </a:path>
              </a:pathLst>
            </a:custGeom>
            <a:blipFill>
              <a:blip r:embed="rId6"/>
              <a:stretch>
                <a:fillRect l="-202" r="-20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6750" y="5142230"/>
            <a:ext cx="5448300" cy="2681336"/>
            <a:chOff x="0" y="0"/>
            <a:chExt cx="1739684" cy="8561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9684" cy="856171"/>
            </a:xfrm>
            <a:custGeom>
              <a:avLst/>
              <a:gdLst/>
              <a:ahLst/>
              <a:cxnLst/>
              <a:rect l="l" t="t" r="r" b="b"/>
              <a:pathLst>
                <a:path w="1739684" h="856171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7"/>
              <a:stretch>
                <a:fillRect l="-90" r="-9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0811" y="3921874"/>
            <a:ext cx="4890550" cy="878840"/>
            <a:chOff x="0" y="0"/>
            <a:chExt cx="6520733" cy="11717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6520733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High Availability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95749"/>
              <a:ext cx="6516814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Dual FortiGate firewalls for redundancy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13911" y="3921874"/>
            <a:ext cx="4890550" cy="878840"/>
            <a:chOff x="0" y="0"/>
            <a:chExt cx="6520733" cy="117178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6520733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Local Security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95749"/>
              <a:ext cx="6520733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Branch firewalls enforce local policies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67011" y="3921874"/>
            <a:ext cx="4902427" cy="878840"/>
            <a:chOff x="0" y="0"/>
            <a:chExt cx="6536569" cy="117178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6536569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Traffic Management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95749"/>
              <a:ext cx="6536569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 dirty="0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Policy-based routing for efficiency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6750" y="8403450"/>
            <a:ext cx="4890550" cy="878840"/>
            <a:chOff x="0" y="0"/>
            <a:chExt cx="6520733" cy="117178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6520733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Security Policies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5749"/>
              <a:ext cx="6516814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Managing traffic flow effectively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419850" y="8403450"/>
            <a:ext cx="4890550" cy="878840"/>
            <a:chOff x="0" y="0"/>
            <a:chExt cx="6520733" cy="117178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7150"/>
              <a:ext cx="6520733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Threat Protection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95749"/>
              <a:ext cx="6520733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Safeguarding sensitive data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72950" y="8403450"/>
            <a:ext cx="4902427" cy="878840"/>
            <a:chOff x="0" y="0"/>
            <a:chExt cx="6536569" cy="117178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6536569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Optimized Routing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95749"/>
              <a:ext cx="6536569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Enhancing network efficiency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81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57995" cy="1640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995" cy="1640244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2042" y="666750"/>
            <a:ext cx="6886575" cy="6732216"/>
            <a:chOff x="0" y="0"/>
            <a:chExt cx="9182100" cy="8976288"/>
          </a:xfrm>
        </p:grpSpPr>
        <p:sp>
          <p:nvSpPr>
            <p:cNvPr id="5" name="TextBox 5"/>
            <p:cNvSpPr txBox="1"/>
            <p:nvPr/>
          </p:nvSpPr>
          <p:spPr>
            <a:xfrm>
              <a:off x="0" y="5029200"/>
              <a:ext cx="9167398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D9DCEE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Detailed overview of the device list and key features configured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435778"/>
              <a:ext cx="9182100" cy="1540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 HQ FortiGates in HA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 Cisco routers and 8 switches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~20 end devices included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4602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D9DC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GNS3 Simulation Setup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0" y="-190500"/>
            <a:ext cx="2533641" cy="2363788"/>
          </a:xfrm>
          <a:prstGeom prst="ellipse">
            <a:avLst/>
          </a:prstGeom>
          <a:solidFill>
            <a:srgbClr val="0A1F44">
              <a:alpha val="0"/>
            </a:srgbClr>
          </a:solidFill>
          <a:ln>
            <a:noFill/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921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57995" cy="1640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995" cy="1640244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2042" y="659606"/>
            <a:ext cx="6886575" cy="6137941"/>
            <a:chOff x="0" y="-9525"/>
            <a:chExt cx="9182100" cy="8183921"/>
          </a:xfrm>
        </p:grpSpPr>
        <p:sp>
          <p:nvSpPr>
            <p:cNvPr id="5" name="TextBox 5"/>
            <p:cNvSpPr txBox="1"/>
            <p:nvPr/>
          </p:nvSpPr>
          <p:spPr>
            <a:xfrm>
              <a:off x="0" y="2057400"/>
              <a:ext cx="9167398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D9DCEE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Contributors and Supervisors Behind the National Bank Network 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63979"/>
              <a:ext cx="9182100" cy="3710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Ziad </a:t>
              </a:r>
              <a:r>
                <a:rPr lang="en-US" sz="2400" u="none" strike="noStrike" dirty="0" err="1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Refaie</a:t>
              </a:r>
              <a:r>
                <a:rPr lang="en-US" sz="2400" u="none" strike="noStrike" dirty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2400" u="none" strike="noStrike" dirty="0" err="1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AbuAlftooh</a:t>
              </a:r>
              <a:endParaRPr lang="en-US" sz="2400" u="none" strike="noStrike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Abdullah Ibrahim </a:t>
              </a:r>
              <a:r>
                <a:rPr lang="en-US" sz="2400" u="none" strike="noStrike" dirty="0" err="1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Abdo</a:t>
              </a:r>
              <a:endParaRPr lang="en-US" sz="2400" u="none" strike="noStrike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Mahmoud Mohamed Mahmoud </a:t>
              </a:r>
              <a:r>
                <a:rPr lang="en-US" sz="2400" u="none" strike="noStrike" dirty="0" err="1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Fahim</a:t>
              </a:r>
              <a:endParaRPr lang="en-US" sz="2400" u="none" strike="noStrike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 err="1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Haitham</a:t>
              </a:r>
              <a:r>
                <a:rPr lang="en-US" sz="2400" u="none" strike="noStrike" dirty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Ibrahim Mahmoud </a:t>
              </a:r>
              <a:r>
                <a:rPr lang="en-US" sz="2400" u="none" strike="noStrike" dirty="0" err="1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Hosny</a:t>
              </a:r>
              <a:endParaRPr lang="en-US" sz="2400" u="none" strike="noStrike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Abdullah Muhammad </a:t>
              </a:r>
              <a:r>
                <a:rPr lang="en-US" sz="2400" u="none" strike="noStrike" dirty="0" err="1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Khalifa</a:t>
              </a:r>
              <a:endParaRPr lang="en-US" sz="2400" u="none" strike="noStrike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Ahmed Mohamed Ahmed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Abdullah </a:t>
              </a:r>
              <a:r>
                <a:rPr lang="en-US" sz="2400" u="none" strike="noStrike" dirty="0" err="1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Abdelrehim</a:t>
              </a:r>
              <a:r>
                <a:rPr lang="en-US" sz="2400" u="none" strike="noStrike" dirty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2400" u="none" strike="noStrike" dirty="0" smtClean="0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Hassan</a:t>
              </a:r>
              <a:endParaRPr lang="en-US" sz="2400" u="none" strike="noStrike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1630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D9DC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Project Team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0" y="-153988"/>
            <a:ext cx="2533641" cy="2363788"/>
          </a:xfrm>
          <a:prstGeom prst="ellipse">
            <a:avLst/>
          </a:prstGeom>
          <a:ln>
            <a:noFill/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92100"/>
          </a:effectLst>
        </p:spPr>
      </p:pic>
      <p:sp>
        <p:nvSpPr>
          <p:cNvPr id="9" name="TextBox 8"/>
          <p:cNvSpPr txBox="1"/>
          <p:nvPr/>
        </p:nvSpPr>
        <p:spPr>
          <a:xfrm>
            <a:off x="702749" y="8572500"/>
            <a:ext cx="3050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Supervisors: </a:t>
            </a:r>
            <a:r>
              <a:rPr lang="ar-EG" sz="2400" dirty="0" smtClean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ar-EG" sz="2400" dirty="0" smtClean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Eng</a:t>
            </a:r>
            <a:r>
              <a:rPr lang="en-US" sz="2400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en-US" sz="2400" dirty="0" err="1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Elhosien</a:t>
            </a:r>
            <a:r>
              <a:rPr lang="en-US" sz="2400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 smtClean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Ahmed</a:t>
            </a:r>
            <a:r>
              <a:rPr lang="ar-EG" sz="2400" dirty="0" smtClean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ar-EG" sz="2400" dirty="0" smtClean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&amp; </a:t>
            </a:r>
            <a:r>
              <a:rPr lang="en-US" sz="2400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Dr. </a:t>
            </a:r>
            <a:r>
              <a:rPr lang="en-US" sz="2400" dirty="0" err="1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Hussien</a:t>
            </a:r>
            <a:r>
              <a:rPr lang="en-US" sz="2400" dirty="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 err="1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Harb</a:t>
            </a:r>
            <a:endParaRPr lang="en-US" sz="2400" dirty="0">
              <a:solidFill>
                <a:srgbClr val="D9DCE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57995" cy="1640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995" cy="1640244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2042" y="666750"/>
            <a:ext cx="6886575" cy="6503616"/>
            <a:chOff x="0" y="0"/>
            <a:chExt cx="9182100" cy="8671488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300"/>
              <a:ext cx="9167398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D9DCEE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Summary of the National Bank’s network design and implementation process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10278"/>
              <a:ext cx="9182100" cy="2061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Secure HQ with 4 branches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Integrated Cisco routers and switches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Utilized FortiGate for robust security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Simulated network in GNS3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311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D9DC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Project Overview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0" y="-190500"/>
            <a:ext cx="2533641" cy="2363788"/>
          </a:xfrm>
          <a:prstGeom prst="ellipse">
            <a:avLst/>
          </a:prstGeom>
          <a:solidFill>
            <a:srgbClr val="0A1F44">
              <a:alpha val="0"/>
            </a:srgbClr>
          </a:solidFill>
          <a:ln>
            <a:noFill/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92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57995" cy="1640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995" cy="1640244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2042" y="666750"/>
            <a:ext cx="6886575" cy="6008316"/>
            <a:chOff x="0" y="0"/>
            <a:chExt cx="9182100" cy="8011088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300"/>
              <a:ext cx="9167398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D9DCEE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Secure Headquarters with Four Branches Connected via WAN Links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949878"/>
              <a:ext cx="9182100" cy="2061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HQ and branch connectivity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Cisco routers and FortiGates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OSPF routing and VLANs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WAN link integration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311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D9DC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Network Topology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0" y="-190500"/>
            <a:ext cx="2533641" cy="2363788"/>
          </a:xfrm>
          <a:prstGeom prst="ellipse">
            <a:avLst/>
          </a:prstGeom>
          <a:solidFill>
            <a:srgbClr val="0A1F44">
              <a:alpha val="0"/>
            </a:srgbClr>
          </a:solidFill>
          <a:ln>
            <a:noFill/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921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8CC1CC36-83CE-6C58-415E-3E2406EB6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28750"/>
            <a:ext cx="15240000" cy="742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0" y="-190500"/>
            <a:ext cx="2533641" cy="2363788"/>
          </a:xfrm>
          <a:prstGeom prst="ellipse">
            <a:avLst/>
          </a:prstGeom>
          <a:solidFill>
            <a:srgbClr val="0A1F44">
              <a:alpha val="0"/>
            </a:srgbClr>
          </a:solidFill>
          <a:ln>
            <a:noFill/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313241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57995" cy="1640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995" cy="1640244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2042" y="666750"/>
            <a:ext cx="6886575" cy="7570416"/>
            <a:chOff x="0" y="0"/>
            <a:chExt cx="9182100" cy="10093888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300"/>
              <a:ext cx="9167398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D9DCEE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Overview of the significant milestones achieved in the 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949878"/>
              <a:ext cx="9182100" cy="4144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Topology built with HQ and branches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OSPF configured on all routers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Static IPs assigned and VLANs established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End-host connectivity ensured and DHCP servers configured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HA cluster created for FortiGates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Security policies implemented and policy routing integrated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311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D9DC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Completed Tasks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0" y="-419100"/>
            <a:ext cx="2533641" cy="2363788"/>
          </a:xfrm>
          <a:prstGeom prst="ellipse">
            <a:avLst/>
          </a:prstGeom>
          <a:solidFill>
            <a:srgbClr val="0A1F44">
              <a:alpha val="0"/>
            </a:srgbClr>
          </a:solidFill>
          <a:ln>
            <a:noFill/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921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181513" y="6039410"/>
            <a:ext cx="5439737" cy="0"/>
          </a:xfrm>
          <a:prstGeom prst="line">
            <a:avLst/>
          </a:prstGeom>
          <a:ln w="19050" cap="rnd">
            <a:solidFill>
              <a:srgbClr val="D9DC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672042" y="657225"/>
            <a:ext cx="12639675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>
                <a:solidFill>
                  <a:srgbClr val="D9DCEE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 Challenges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74082" y="6039410"/>
            <a:ext cx="5435214" cy="0"/>
          </a:xfrm>
          <a:prstGeom prst="line">
            <a:avLst/>
          </a:prstGeom>
          <a:ln w="19050" cap="rnd">
            <a:solidFill>
              <a:srgbClr val="D9DC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674082" y="6448985"/>
            <a:ext cx="543521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Enforced strict data protection protocols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72042" y="4169138"/>
            <a:ext cx="4004733" cy="1413078"/>
            <a:chOff x="0" y="0"/>
            <a:chExt cx="5339644" cy="188410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28429"/>
              <a:ext cx="5339644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Data Confidentiality Implementation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339644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6421887" y="6039410"/>
            <a:ext cx="5439470" cy="0"/>
          </a:xfrm>
          <a:prstGeom prst="line">
            <a:avLst/>
          </a:prstGeom>
          <a:ln w="19050" cap="rnd">
            <a:solidFill>
              <a:srgbClr val="D9DC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6421887" y="6448985"/>
            <a:ext cx="543947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Integrated advanced security measures across all branches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419850" y="4169138"/>
            <a:ext cx="4010025" cy="1413078"/>
            <a:chOff x="0" y="0"/>
            <a:chExt cx="5346700" cy="188410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28429"/>
              <a:ext cx="5346700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Threat Mitigation Strategies Developed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346700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211536" y="6448985"/>
            <a:ext cx="5409714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D9DCEE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Improved connectivity with enhanced security features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209466" y="4169138"/>
            <a:ext cx="3973509" cy="1413078"/>
            <a:chOff x="0" y="0"/>
            <a:chExt cx="5298012" cy="188410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928429"/>
              <a:ext cx="5298012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HQ-Branch Security Enhancements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5298012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0" y="88106"/>
            <a:ext cx="2533641" cy="23637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57995" cy="1640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995" cy="1640244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2042" y="666750"/>
            <a:ext cx="6886575" cy="5617791"/>
            <a:chOff x="0" y="0"/>
            <a:chExt cx="9182100" cy="7490388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300"/>
              <a:ext cx="9167398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D9DCEE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Detailed Components of HQ and Branch Network Design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949878"/>
              <a:ext cx="9182100" cy="1540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HQ: 2 Routers, 2 Layer 3 Switches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 Layer 2 Switches, 2 FortiGates in HA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>
                  <a:solidFill>
                    <a:srgbClr val="D9DCE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Branches: 1 Router, 1 Switch, 1 FortiGate each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3116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D9DCE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Project Scope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0" y="-190500"/>
            <a:ext cx="2533641" cy="2363788"/>
          </a:xfrm>
          <a:prstGeom prst="ellipse">
            <a:avLst/>
          </a:prstGeom>
          <a:solidFill>
            <a:srgbClr val="0A1F44">
              <a:alpha val="0"/>
            </a:srgbClr>
          </a:solidFill>
          <a:ln>
            <a:noFill/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921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2950" y="666750"/>
            <a:ext cx="5448300" cy="2679055"/>
            <a:chOff x="0" y="0"/>
            <a:chExt cx="1739684" cy="8554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9684" cy="855443"/>
            </a:xfrm>
            <a:custGeom>
              <a:avLst/>
              <a:gdLst/>
              <a:ahLst/>
              <a:cxnLst/>
              <a:rect l="l" t="t" r="r" b="b"/>
              <a:pathLst>
                <a:path w="1739684" h="855443">
                  <a:moveTo>
                    <a:pt x="0" y="0"/>
                  </a:moveTo>
                  <a:lnTo>
                    <a:pt x="1739684" y="0"/>
                  </a:lnTo>
                  <a:lnTo>
                    <a:pt x="1739684" y="855443"/>
                  </a:lnTo>
                  <a:lnTo>
                    <a:pt x="0" y="855443"/>
                  </a:lnTo>
                  <a:close/>
                </a:path>
              </a:pathLst>
            </a:custGeom>
            <a:blipFill>
              <a:blip r:embed="rId2"/>
              <a:stretch>
                <a:fillRect l="-48" r="-4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419850" y="666750"/>
            <a:ext cx="5448300" cy="2688044"/>
            <a:chOff x="0" y="0"/>
            <a:chExt cx="1739684" cy="8583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9684" cy="858313"/>
            </a:xfrm>
            <a:custGeom>
              <a:avLst/>
              <a:gdLst/>
              <a:ahLst/>
              <a:cxnLst/>
              <a:rect l="l" t="t" r="r" b="b"/>
              <a:pathLst>
                <a:path w="1739684" h="858313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3"/>
              <a:stretch>
                <a:fillRect l="-216" r="-21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666750"/>
            <a:ext cx="5448300" cy="2688044"/>
            <a:chOff x="0" y="0"/>
            <a:chExt cx="1739684" cy="8583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9684" cy="858313"/>
            </a:xfrm>
            <a:custGeom>
              <a:avLst/>
              <a:gdLst/>
              <a:ahLst/>
              <a:cxnLst/>
              <a:rect l="l" t="t" r="r" b="b"/>
              <a:pathLst>
                <a:path w="1739684" h="858313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4"/>
              <a:stretch>
                <a:fillRect l="-216" r="-21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2950" y="5148214"/>
            <a:ext cx="5448300" cy="2681336"/>
            <a:chOff x="0" y="0"/>
            <a:chExt cx="1739684" cy="8561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9684" cy="856171"/>
            </a:xfrm>
            <a:custGeom>
              <a:avLst/>
              <a:gdLst/>
              <a:ahLst/>
              <a:cxnLst/>
              <a:rect l="l" t="t" r="r" b="b"/>
              <a:pathLst>
                <a:path w="1739684" h="856171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5"/>
              <a:stretch>
                <a:fillRect l="-90" r="-9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19850" y="5142230"/>
            <a:ext cx="5448300" cy="2687320"/>
            <a:chOff x="0" y="0"/>
            <a:chExt cx="1739684" cy="8580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9684" cy="858082"/>
            </a:xfrm>
            <a:custGeom>
              <a:avLst/>
              <a:gdLst/>
              <a:ahLst/>
              <a:cxnLst/>
              <a:rect l="l" t="t" r="r" b="b"/>
              <a:pathLst>
                <a:path w="1739684" h="858082">
                  <a:moveTo>
                    <a:pt x="0" y="0"/>
                  </a:moveTo>
                  <a:lnTo>
                    <a:pt x="1739684" y="0"/>
                  </a:lnTo>
                  <a:lnTo>
                    <a:pt x="1739684" y="858082"/>
                  </a:lnTo>
                  <a:lnTo>
                    <a:pt x="0" y="858082"/>
                  </a:lnTo>
                  <a:close/>
                </a:path>
              </a:pathLst>
            </a:custGeom>
            <a:blipFill>
              <a:blip r:embed="rId6"/>
              <a:stretch>
                <a:fillRect l="-202" r="-20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6750" y="5142230"/>
            <a:ext cx="5448300" cy="2681336"/>
            <a:chOff x="0" y="0"/>
            <a:chExt cx="1739684" cy="8561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9684" cy="856171"/>
            </a:xfrm>
            <a:custGeom>
              <a:avLst/>
              <a:gdLst/>
              <a:ahLst/>
              <a:cxnLst/>
              <a:rect l="l" t="t" r="r" b="b"/>
              <a:pathLst>
                <a:path w="1739684" h="856171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7"/>
              <a:stretch>
                <a:fillRect l="-90" r="-9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0811" y="3921874"/>
            <a:ext cx="4890550" cy="878840"/>
            <a:chOff x="0" y="0"/>
            <a:chExt cx="6520733" cy="11717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6520733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Static IP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95749"/>
              <a:ext cx="6516814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Ensures stable connectivity for all locations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13911" y="3921874"/>
            <a:ext cx="4890550" cy="878840"/>
            <a:chOff x="0" y="0"/>
            <a:chExt cx="6520733" cy="117178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6520733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Dynamic Routing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95749"/>
              <a:ext cx="6520733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Utilizes OSPF for efficient path selection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67011" y="3921874"/>
            <a:ext cx="4902427" cy="878840"/>
            <a:chOff x="0" y="0"/>
            <a:chExt cx="6536569" cy="117178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6536569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VLAN Segmentation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95749"/>
              <a:ext cx="6536569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Improves security through traffic isolation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6750" y="8403450"/>
            <a:ext cx="4890550" cy="878840"/>
            <a:chOff x="0" y="0"/>
            <a:chExt cx="6520733" cy="117178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6520733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Hardware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5749"/>
              <a:ext cx="6516814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Cisco routers and switches for reliability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419850" y="8403450"/>
            <a:ext cx="4890550" cy="878840"/>
            <a:chOff x="0" y="0"/>
            <a:chExt cx="6520733" cy="117178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7150"/>
              <a:ext cx="6520733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DHCP Servers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95749"/>
              <a:ext cx="6520733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Automatic IP allocation for efficiency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72950" y="8403450"/>
            <a:ext cx="4902427" cy="878840"/>
            <a:chOff x="0" y="0"/>
            <a:chExt cx="6536569" cy="117178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6536569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A7B8D9"/>
                  </a:solidFill>
                  <a:latin typeface="Radley"/>
                  <a:ea typeface="Radley"/>
                  <a:cs typeface="Radley"/>
                  <a:sym typeface="Radley"/>
                </a:rPr>
                <a:t>VLAN Management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95749"/>
              <a:ext cx="6536569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A7B8D9"/>
                  </a:solidFill>
                  <a:latin typeface="Carlito"/>
                  <a:ea typeface="Carlito"/>
                  <a:cs typeface="Carlito"/>
                  <a:sym typeface="Carlito"/>
                </a:rPr>
                <a:t>Segments network for better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79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347</Words>
  <Application>Microsoft Office PowerPoint</Application>
  <PresentationFormat>Custom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Proxima Nova Bold</vt:lpstr>
      <vt:lpstr>Calibri</vt:lpstr>
      <vt:lpstr>Poppins Bold</vt:lpstr>
      <vt:lpstr>Proxima Nova</vt:lpstr>
      <vt:lpstr>Radley</vt:lpstr>
      <vt:lpstr>Arial</vt:lpstr>
      <vt:lpstr>Carlito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National Bank Network Infrastructure Project</dc:title>
  <dc:description>Presentation - National Bank Network Infrastructure Project</dc:description>
  <cp:lastModifiedBy>eng.2021035</cp:lastModifiedBy>
  <cp:revision>4</cp:revision>
  <dcterms:created xsi:type="dcterms:W3CDTF">2006-08-16T00:00:00Z</dcterms:created>
  <dcterms:modified xsi:type="dcterms:W3CDTF">2025-11-18T10:25:53Z</dcterms:modified>
  <dc:identifier>DAG42S2Rws8</dc:identifier>
</cp:coreProperties>
</file>